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58" r:id="rId2"/>
  </p:sldMasterIdLst>
  <p:sldIdLst>
    <p:sldId id="322" r:id="rId3"/>
    <p:sldId id="284" r:id="rId4"/>
    <p:sldId id="325" r:id="rId5"/>
    <p:sldId id="283" r:id="rId6"/>
    <p:sldId id="261" r:id="rId7"/>
    <p:sldId id="326" r:id="rId8"/>
    <p:sldId id="304" r:id="rId9"/>
    <p:sldId id="327" r:id="rId10"/>
    <p:sldId id="301" r:id="rId11"/>
    <p:sldId id="328" r:id="rId12"/>
    <p:sldId id="329" r:id="rId13"/>
    <p:sldId id="330" r:id="rId14"/>
    <p:sldId id="299" r:id="rId15"/>
    <p:sldId id="306" r:id="rId16"/>
    <p:sldId id="315" r:id="rId17"/>
    <p:sldId id="323" r:id="rId18"/>
    <p:sldId id="332" r:id="rId19"/>
    <p:sldId id="331" r:id="rId20"/>
    <p:sldId id="333" r:id="rId21"/>
    <p:sldId id="310" r:id="rId22"/>
    <p:sldId id="313" r:id="rId23"/>
    <p:sldId id="334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2B15CA-8947-410C-92B2-9181748F7F14}">
          <p14:sldIdLst>
            <p14:sldId id="322"/>
            <p14:sldId id="284"/>
            <p14:sldId id="325"/>
            <p14:sldId id="283"/>
            <p14:sldId id="261"/>
            <p14:sldId id="326"/>
            <p14:sldId id="304"/>
            <p14:sldId id="327"/>
            <p14:sldId id="301"/>
            <p14:sldId id="328"/>
            <p14:sldId id="329"/>
            <p14:sldId id="330"/>
            <p14:sldId id="299"/>
            <p14:sldId id="306"/>
            <p14:sldId id="315"/>
            <p14:sldId id="323"/>
            <p14:sldId id="332"/>
            <p14:sldId id="331"/>
            <p14:sldId id="333"/>
            <p14:sldId id="310"/>
            <p14:sldId id="313"/>
            <p14:sldId id="334"/>
            <p14:sldId id="2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78E"/>
    <a:srgbClr val="96D6FF"/>
    <a:srgbClr val="FFCCCC"/>
    <a:srgbClr val="B19563"/>
    <a:srgbClr val="E0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50" autoAdjust="0"/>
    <p:restoredTop sz="95431" autoAdjust="0"/>
  </p:normalViewPr>
  <p:slideViewPr>
    <p:cSldViewPr>
      <p:cViewPr>
        <p:scale>
          <a:sx n="77" d="100"/>
          <a:sy n="77" d="100"/>
        </p:scale>
        <p:origin x="-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5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4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99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40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9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0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78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9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26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5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4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6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3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2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78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32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8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544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49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543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23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26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09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9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3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0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8BD6-2FF2-4C1A-BC9A-3027642E653A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D4CC08-C236-47D2-8364-AA478C77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8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8BD6-2FF2-4C1A-BC9A-3027642E6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D4CC08-C236-47D2-8364-AA478C773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68354"/>
            <a:ext cx="8064896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uk-UA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3200" b="1" kern="0" dirty="0" smtClean="0">
                <a:solidFill>
                  <a:srgbClr val="ED378E"/>
                </a:solidFill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uk-UA" sz="3200" b="1" kern="0" dirty="0">
                <a:solidFill>
                  <a:srgbClr val="ED378E"/>
                </a:solidFill>
                <a:latin typeface="Times New Roman" pitchFamily="18" charset="0"/>
                <a:cs typeface="Times New Roman" pitchFamily="18" charset="0"/>
              </a:rPr>
              <a:t>ДИТИНСТВО –ЦЕ РАНОК ЛЮДСЬКОГО ЖИТТЯ , А РАНОК МАЄ </a:t>
            </a:r>
            <a:r>
              <a:rPr lang="uk-UA" sz="3200" b="1" kern="0" dirty="0" smtClean="0">
                <a:solidFill>
                  <a:srgbClr val="ED378E"/>
                </a:solidFill>
                <a:latin typeface="Times New Roman" pitchFamily="18" charset="0"/>
                <a:cs typeface="Times New Roman" pitchFamily="18" charset="0"/>
              </a:rPr>
              <a:t>   БУТИ </a:t>
            </a:r>
            <a:r>
              <a:rPr lang="uk-UA" sz="3200" b="1" kern="0" dirty="0">
                <a:solidFill>
                  <a:srgbClr val="ED378E"/>
                </a:solidFill>
                <a:latin typeface="Times New Roman" pitchFamily="18" charset="0"/>
                <a:cs typeface="Times New Roman" pitchFamily="18" charset="0"/>
              </a:rPr>
              <a:t>ЩАСЛИВИЙ</a:t>
            </a:r>
            <a:r>
              <a:rPr lang="uk-UA" sz="3200" b="1" kern="0" dirty="0" smtClean="0">
                <a:solidFill>
                  <a:srgbClr val="ED378E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 КЕРІВНИКА ЗДО №24 «Котигорошко» Оксани </a:t>
            </a:r>
            <a:r>
              <a:rPr lang="uk-UA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Доцяк</a:t>
            </a:r>
            <a:r>
              <a:rPr lang="uk-UA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2024-2025 </a:t>
            </a:r>
            <a:r>
              <a:rPr lang="uk-UA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76008,Івано-Франківська область,</a:t>
            </a:r>
          </a:p>
          <a:p>
            <a:pPr lvl="0"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Івано-Франківський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р-н, село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Крихівці,вул.Слобідська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А </a:t>
            </a:r>
          </a:p>
          <a:p>
            <a:pPr lvl="0"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 +38(099)5301066</a:t>
            </a:r>
          </a:p>
          <a:p>
            <a:pPr lvl="0"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Kotyhoroshko.kr@i.ua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uk-UA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Тиждень безпеки дорожнього руху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до звіту\0-02-05-1cfb52f1c55fa18f5ff5da3c6124117e5cacdc87660f14a311cbf384625014ce_654be9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4" y="1844824"/>
            <a:ext cx="35283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о звіту\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7"/>
            <a:ext cx="3672408" cy="38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Тиждень здоров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до звіту\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5283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до звіту\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4525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до звіту\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197">
            <a:off x="2735849" y="3647097"/>
            <a:ext cx="4140462" cy="30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Кобзаря,День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вишиванки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День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до звіту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до звіту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27280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3" name="Picture 3" descr="C:\Users\user\Desktop\фото до звіту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039200" cy="60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71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до звіту\звіт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7768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40460"/>
            <a:ext cx="799288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15000"/>
              </a:lnSpc>
            </a:pPr>
            <a:endParaRPr lang="uk-UA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6088"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366" y="3105835"/>
            <a:ext cx="7550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40405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дошкільної освіти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збалансоване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натуральними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нормами,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примірне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чотиритижневе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меню. Готова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відпускається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графіком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повсякденний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раціон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включені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м’ясо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молоко,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цукор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натуральних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80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ЗДО№ 24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супроводжуються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накладними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сертифікатами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висновками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санітарно-епідеміологічної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експертизи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741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0688"/>
            <a:ext cx="75500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Вартість харчування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міський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20%,батьківська плата 80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60 грн. 00 коп. за один день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відвідування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у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дошкільних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групах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середні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старші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(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чотирьох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 шести (семи)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років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 грн. 00 коп. за один день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відвідування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у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молодшого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дошкільного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віку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трьох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чотирьох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років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50 % від встановленого розміру плати за одне відвідування в день в залежності від типу закладу та вікової групи для дітей із сімей, що мають трьох і більше дітей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Безкоштовно : діти з інвалідністю,діти учасників АТО і УБД,ВПО.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398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5377" y="1340768"/>
            <a:ext cx="7550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r>
              <a:rPr lang="ru-RU" dirty="0"/>
              <a:t>-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75655"/>
            <a:ext cx="67421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82" y="2259012"/>
            <a:ext cx="6823640" cy="289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75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366" y="332656"/>
            <a:ext cx="7992888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15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Матеріально-технічна база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6088"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377" y="1340768"/>
            <a:ext cx="75500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r>
              <a:rPr lang="ru-RU" dirty="0"/>
              <a:t>-	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Жалюзі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універсальну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музично-спортивну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залу ,13200.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Стінописи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«Наша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домівка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-Земля», «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Вчимо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ОБЖД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»,8000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Арка на свята,6500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Кріплення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телевізора-1399,00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Бочки для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-1106,57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Телевізор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ERGO	-8658,90 (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№5)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Телевізор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ERGO	-8424,00(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№2)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Телевізор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Liberton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кріплення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- 6547,00(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№1)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Мікрофонні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стійки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-4535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	Декор для свят	-1274,89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Побутові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601,30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Ремонт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924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Разом на суму 61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тисяча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170 гривень,66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копійок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6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24744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Головне завдання звітування керівника</a:t>
            </a:r>
          </a:p>
          <a:p>
            <a:pPr lvl="0" algn="ctr"/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1.Забезпечити прозорість,відкритість і демократичність управління закладом дошкільної освіти</a:t>
            </a:r>
          </a:p>
          <a:p>
            <a:pPr lvl="0" algn="ctr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2.Стимулювати вплив громадськості на прийняття та виконання керівником відповідних рішень у сфері управління закладом дошкільної освіти</a:t>
            </a:r>
          </a:p>
          <a:p>
            <a:pPr lvl="0" algn="ctr"/>
            <a:endParaRPr lang="uk-UA" sz="2400" dirty="0" smtClean="0">
              <a:solidFill>
                <a:srgbClr val="0070C0"/>
              </a:solidFill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400" dirty="0">
              <a:solidFill>
                <a:srgbClr val="0070C0"/>
              </a:solidFill>
              <a:effectLst>
                <a:glow rad="63500">
                  <a:srgbClr val="4BACC6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" y="4961247"/>
            <a:ext cx="23891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49" y="4986433"/>
            <a:ext cx="23891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86433"/>
            <a:ext cx="23891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10" y="4967642"/>
            <a:ext cx="23891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98" y="4961247"/>
            <a:ext cx="23891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25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4110"/>
            <a:ext cx="7673992" cy="194079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Залучені депутатські кошти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ясорубка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-19 316,00</a:t>
            </a:r>
            <a:b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Телевізор-9 999,00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Впродовж вересня-червня було організовано декілька Благодійних заходів на підтримку Збройних сил </a:t>
            </a: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України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«Осінній </a:t>
            </a:r>
            <a:r>
              <a:rPr lang="uk-UA" sz="2400" b="1" kern="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Ярмарок</a:t>
            </a:r>
            <a:r>
              <a:rPr lang="uk-UA" sz="2400" b="1" kern="0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-42 960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 </a:t>
            </a:r>
            <a:r>
              <a:rPr lang="uk-UA" sz="2400" b="1" kern="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Стрітенські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400" b="1" kern="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зустрічі</a:t>
            </a:r>
            <a:r>
              <a:rPr lang="uk-UA" sz="2400" b="1" kern="0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»-</a:t>
            </a: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17 150</a:t>
            </a:r>
            <a:b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ЗДО 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№37 « Джерельце» з Благодійною виставою «Біда </a:t>
            </a:r>
            <a:r>
              <a:rPr lang="uk-UA" sz="2400" b="1" kern="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навчить</a:t>
            </a:r>
            <a:r>
              <a:rPr lang="uk-UA" sz="2400" b="1" kern="0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»-</a:t>
            </a: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4 350 на </a:t>
            </a:r>
            <a:r>
              <a:rPr lang="uk-UA" sz="2400" b="1" kern="0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РЕБи</a:t>
            </a: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Ярмарок 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храмове свято в Калиновій Слободі </a:t>
            </a: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21 140</a:t>
            </a:r>
            <a:b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яких спільними зусиллями батьків,педагогів та вихованців було зібрано </a:t>
            </a:r>
            <a: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85600 </a:t>
            </a:r>
            <a:r>
              <a:rPr lang="uk-UA" sz="2400" b="1" kern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гривень</a:t>
            </a:r>
            <a:br>
              <a:rPr lang="uk-UA" sz="2400" b="1" kern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kern="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Організовували 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акцію на підтримку Максима </a:t>
            </a:r>
            <a:r>
              <a:rPr lang="uk-UA" sz="2400" b="1" kern="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Цуцмана</a:t>
            </a:r>
            <a:r>
              <a:rPr lang="uk-UA" sz="24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,перерахували кошти у сумі </a:t>
            </a:r>
            <a: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26000</a:t>
            </a:r>
            <a:b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ЩИРО ДЯКУЄМО ЗА УЧАСТЬ!!!</a:t>
            </a:r>
            <a:r>
              <a:rPr lang="uk-UA" sz="2400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uk-UA" sz="2400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kern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59766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фото до звіту\0-02-05-40b30e794f4f72de8ea439694378487efc6f6a27369949002ab67c0db1688204_18995b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5688632" cy="39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68354"/>
            <a:ext cx="8748464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Подальша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родинами  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виражена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 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формулі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«ДІТИ + БАТЬКИ + ЗДО =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РАДІСТЬ , ЗДОРОВ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, КОМФОРТ !»</a:t>
            </a:r>
            <a:endParaRPr lang="uk-UA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828288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МЕРЕЖА ГРУП</a:t>
            </a:r>
            <a:b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Функціонує 5 дошкільних груп,всього 132 дитини:</a:t>
            </a:r>
            <a:b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№1 "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Білочка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"(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)- 26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№2 "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Їжачок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"(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)-28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№3 "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Ластівка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"(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)-28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№4 "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Яблунька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"(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молодша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)-30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№5 "Сонечко"(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)-20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зв</a:t>
            </a:r>
            <a:r>
              <a:rPr lang="en-US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язку з військовим станом 15 діток переведені у різновікову(хмарну)групу </a:t>
            </a:r>
            <a:r>
              <a:rPr 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2025 року </a:t>
            </a:r>
            <a:r>
              <a:rPr lang="ru-RU" sz="24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змінився</a:t>
            </a: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12-годинного на 11-годинний режим роботи</a:t>
            </a:r>
          </a:p>
          <a:p>
            <a:pPr algn="ctr"/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7.30 до 18.30</a:t>
            </a:r>
            <a:r>
              <a:rPr 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70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640"/>
            <a:ext cx="472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965325"/>
            <a:ext cx="3365500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75" y="980728"/>
            <a:ext cx="285908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85591"/>
            <a:ext cx="23479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2" y="1648272"/>
            <a:ext cx="30908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61" y="5733256"/>
            <a:ext cx="6919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0" y="3284984"/>
            <a:ext cx="29749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573016"/>
            <a:ext cx="23479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67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490792" cy="460851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занять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обладнані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універсальний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музично-спортивний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зал;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кабінет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психолога;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кабінет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занять з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методичний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кабінет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блок;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прогулянкові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майданчики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вікової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сад-город;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87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490792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Заклад дошкільної освіти 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заклад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річного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плану,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навчальний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Навчальний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року.</a:t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Закладу дошкільної освіти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штатного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розкладу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штатних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 них -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персоналу 15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директор,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-методист,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вихователі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- 9,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- 1, психолог – 1,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інструктор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фізкультури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1,керівник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хореографії-1,вчитель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самооплатна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заявами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2962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5472608"/>
          </a:xfrm>
        </p:spPr>
        <p:txBody>
          <a:bodyPr>
            <a:normAutofit fontScale="90000"/>
          </a:bodyPr>
          <a:lstStyle/>
          <a:p>
            <a:pPr marL="342900" lvl="0" indent="-342900" algn="ctr" defTabSz="914400">
              <a:spcBef>
                <a:spcPct val="2000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Якісний склад педагогів станом на 01.04.2025року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Директор-відповідає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займаній посаді</a:t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педагогів-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«вища </a:t>
            </a:r>
            <a:r>
              <a:rPr lang="uk-UA" sz="24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кв.к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.»</a:t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педагога-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«І </a:t>
            </a:r>
            <a:r>
              <a:rPr lang="uk-UA" sz="24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кв.кат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lang="uk-UA" sz="24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педагогів-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«ІІ </a:t>
            </a:r>
            <a:r>
              <a:rPr lang="uk-UA" sz="24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кв.кат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педагоги-з кваліфікаційною категорією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«спеціаліст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Педагогічний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стаж педагогів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до 3 років – 1 педагог                                              </a:t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від 3 до 10 років –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педагогів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</a:t>
            </a:r>
            <a:br>
              <a:rPr lang="uk-UA" sz="24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від 10 до 20 років –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i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- 20 і більше років – 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</a:t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3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00800" cy="5472608"/>
          </a:xfrm>
        </p:spPr>
        <p:txBody>
          <a:bodyPr>
            <a:normAutofit/>
          </a:bodyPr>
          <a:lstStyle/>
          <a:p>
            <a:pPr marL="342900" lvl="0" indent="-342900" algn="ctr" defTabSz="914400">
              <a:spcBef>
                <a:spcPct val="20000"/>
              </a:spcBef>
            </a:pP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6328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на 20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24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-20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25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навчальний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рік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колектив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закладу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зосереджував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увагу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на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реалізаці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ю </a:t>
            </a: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таких основних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/>
                <a:ea typeface="Times New Roman"/>
              </a:rPr>
              <a:t>пріоритетних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завдань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1.Розвиток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звукової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дошкільного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дидактичних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ігор;оптимізація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роботи з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зв’язного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2.Продовження роботи з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патріотичної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морально-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духовними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якостями,навичками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спілкування,знаннями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культуру та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звичаї,як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чинником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національно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патріотичного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3.Формування в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базових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лідерських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ігор-стратегій,навчати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старших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бути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відповідальними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них.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Традиційно у листопаді-квітні проходить Тиждень безпеки дитини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до звіту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1044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до звіту\звіт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032448" cy="43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3308</TotalTime>
  <Words>459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занять дітей створені всі умови, а саме, обладнані спеціальні приміщення: - універсальний музично-спортивний  зал; - кабінет психолога; - кабінет для занять з англійської мови; - методичний кабінет та медичний блок; - прогулянкові майданчики для кожної вікової групи; - сад-город; - спортивний  майданчик. </vt:lpstr>
      <vt:lpstr> Заклад дошкільної освіти  заклад здійснює свою діяльність відповідно до річного плану, який складається на навчальний рік та період оздоровлення. Навчальний рік у дошкільному закладі починається з 1 вересня і закінчується 31 травня наступного року. Колектив Закладу дошкільної освіти згідно штатного розкладу нараховує 35 штатних одиниць, з них - педагогічного персоналу 15 осіб: директор, вихователь-методист, вихователі - 9, музичний керівник - 1, психолог – 1, інструктор з фізкультури – 1,керівник гуртка з хореографії-1,вчитель англійської мови-(самооплатна група за заявами батьків)</vt:lpstr>
      <vt:lpstr>Якісний склад педагогів станом на 01.04.2025року Директор-відповідає займаній посаді 5 педагогів- «вища кв.к.» 2 педагога- «І кв.кат» 5 педагогів- «ІІ кв.кат» 2 педагоги-з кваліфікаційною категорією «спеціаліст» Педагогічний стаж педагогів        - до 3 років – 1 педагог                                                - від 3 до 10 років – 6 педагогів                                                             - від 10 до 20 років – 5 педагоги  - 20 і більше років –  3 педагоги </vt:lpstr>
      <vt:lpstr> </vt:lpstr>
      <vt:lpstr>Традиційно у листопаді-квітні проходить Тиждень безпеки дитини</vt:lpstr>
      <vt:lpstr> Тиждень безпеки дорожнього руху</vt:lpstr>
      <vt:lpstr> Тиждень здоров`я</vt:lpstr>
      <vt:lpstr>Міжнародний день рідної мови, Свято Кобзаря,День вишиванки, День захисту дітей та багато інших.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Залучені депутатські кошти  М`ясорубка -19 316,00 Телевізор-9 999,00</vt:lpstr>
      <vt:lpstr>Впродовж вересня-червня було організовано декілька Благодійних заходів на підтримку Збройних сил України.   «Осінній Ярмарок»-42 960 « Стрітенські зустрічі»- 17 150  ЗДО №37 « Джерельце» з Благодійною виставою «Біда навчить»- 4 350 на РЕБи Ярмарок на храмове свято в Калиновій Слободі – 21 140 на яких спільними зусиллями батьків,педагогів та вихованців було зібрано 85600 гривень Організовували акцію на підтримку Максима Цуцмана ,перерахували кошти у сумі 26000 ЩИРО ДЯКУЄМО ЗА УЧАСТЬ!!! </vt:lpstr>
      <vt:lpstr>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230</cp:revision>
  <dcterms:created xsi:type="dcterms:W3CDTF">2016-03-14T10:00:54Z</dcterms:created>
  <dcterms:modified xsi:type="dcterms:W3CDTF">2025-08-26T12:43:27Z</dcterms:modified>
</cp:coreProperties>
</file>